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60" r:id="rId5"/>
    <p:sldId id="261" r:id="rId6"/>
    <p:sldId id="262" r:id="rId7"/>
    <p:sldId id="263" r:id="rId8"/>
    <p:sldId id="264"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2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860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7029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0280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7913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1806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235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190221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5585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959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6872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38364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143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80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5583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37808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3/25/2020</a:t>
            </a:fld>
            <a:endParaRPr lang="en-US" dirty="0"/>
          </a:p>
        </p:txBody>
      </p:sp>
    </p:spTree>
    <p:extLst>
      <p:ext uri="{BB962C8B-B14F-4D97-AF65-F5344CB8AC3E}">
        <p14:creationId xmlns:p14="http://schemas.microsoft.com/office/powerpoint/2010/main" val="227596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475007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adalku.msmt.cz/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nov@skola.cz" TargetMode="External"/><Relationship Id="rId2" Type="http://schemas.openxmlformats.org/officeDocument/2006/relationships/hyperlink" Target="mailto:Jan.novak@skola.cz" TargetMode="External"/><Relationship Id="rId1" Type="http://schemas.openxmlformats.org/officeDocument/2006/relationships/slideLayout" Target="../slideLayouts/slideLayout2.xml"/><Relationship Id="rId5" Type="http://schemas.openxmlformats.org/officeDocument/2006/relationships/hyperlink" Target="mailto:j.nov15@skola.cz" TargetMode="External"/><Relationship Id="rId4" Type="http://schemas.openxmlformats.org/officeDocument/2006/relationships/hyperlink" Target="mailto:novj@skola.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i.cz/pro-spotrebitele/rizikove-e-shop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B16E98-7437-4D4E-A57D-46011ABB37DA}"/>
              </a:ext>
            </a:extLst>
          </p:cNvPr>
          <p:cNvSpPr>
            <a:spLocks noGrp="1"/>
          </p:cNvSpPr>
          <p:nvPr>
            <p:ph type="ctrTitle"/>
          </p:nvPr>
        </p:nvSpPr>
        <p:spPr>
          <a:xfrm>
            <a:off x="439388" y="979595"/>
            <a:ext cx="9737766" cy="3948665"/>
          </a:xfrm>
        </p:spPr>
        <p:txBody>
          <a:bodyPr/>
          <a:lstStyle/>
          <a:p>
            <a:pPr algn="l"/>
            <a:r>
              <a:rPr lang="cs-CZ" sz="4400" dirty="0">
                <a:solidFill>
                  <a:srgbClr val="0070C0"/>
                </a:solidFill>
              </a:rPr>
              <a:t>Bezpečné chování při práci z domova </a:t>
            </a:r>
            <a:br>
              <a:rPr lang="cs-CZ" sz="4400" dirty="0">
                <a:solidFill>
                  <a:srgbClr val="0070C0"/>
                </a:solidFill>
              </a:rPr>
            </a:br>
            <a:br>
              <a:rPr lang="cs-CZ" sz="4400" dirty="0">
                <a:solidFill>
                  <a:srgbClr val="0070C0"/>
                </a:solidFill>
              </a:rPr>
            </a:br>
            <a:r>
              <a:rPr lang="cs-CZ" sz="4400" dirty="0">
                <a:solidFill>
                  <a:srgbClr val="0070C0"/>
                </a:solidFill>
              </a:rPr>
              <a:t>Komunikace se žáky</a:t>
            </a:r>
            <a:br>
              <a:rPr lang="cs-CZ" dirty="0"/>
            </a:br>
            <a:endParaRPr lang="cs-CZ" dirty="0"/>
          </a:p>
        </p:txBody>
      </p:sp>
    </p:spTree>
    <p:extLst>
      <p:ext uri="{BB962C8B-B14F-4D97-AF65-F5344CB8AC3E}">
        <p14:creationId xmlns:p14="http://schemas.microsoft.com/office/powerpoint/2010/main" val="49476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1E025A-66D2-4732-9E53-5C1245A6B129}"/>
              </a:ext>
            </a:extLst>
          </p:cNvPr>
          <p:cNvSpPr>
            <a:spLocks noGrp="1"/>
          </p:cNvSpPr>
          <p:nvPr>
            <p:ph type="title"/>
          </p:nvPr>
        </p:nvSpPr>
        <p:spPr/>
        <p:txBody>
          <a:bodyPr/>
          <a:lstStyle/>
          <a:p>
            <a:r>
              <a:rPr lang="cs-CZ" dirty="0"/>
              <a:t>Komunikace se žáky</a:t>
            </a:r>
          </a:p>
        </p:txBody>
      </p:sp>
      <p:sp>
        <p:nvSpPr>
          <p:cNvPr id="3" name="Zástupný obsah 2">
            <a:extLst>
              <a:ext uri="{FF2B5EF4-FFF2-40B4-BE49-F238E27FC236}">
                <a16:creationId xmlns:a16="http://schemas.microsoft.com/office/drawing/2014/main" id="{55A931D8-3001-49EC-BB82-5C0E959C4800}"/>
              </a:ext>
            </a:extLst>
          </p:cNvPr>
          <p:cNvSpPr>
            <a:spLocks noGrp="1"/>
          </p:cNvSpPr>
          <p:nvPr>
            <p:ph idx="1"/>
          </p:nvPr>
        </p:nvSpPr>
        <p:spPr>
          <a:xfrm>
            <a:off x="677334" y="1377539"/>
            <a:ext cx="8596668" cy="4663824"/>
          </a:xfrm>
        </p:spPr>
        <p:txBody>
          <a:bodyPr>
            <a:normAutofit lnSpcReduction="10000"/>
          </a:bodyPr>
          <a:lstStyle/>
          <a:p>
            <a:r>
              <a:rPr lang="cs-CZ" dirty="0"/>
              <a:t>MŠMT ČR vytvořilo pro distanční  vzdělávání Vám dobře známý samostatný web:</a:t>
            </a:r>
          </a:p>
          <a:p>
            <a:r>
              <a:rPr lang="cs-CZ" dirty="0">
                <a:hlinkClick r:id="rId2"/>
              </a:rPr>
              <a:t>https://nadalku.msmt.cz/cs</a:t>
            </a:r>
            <a:endParaRPr lang="cs-CZ" dirty="0"/>
          </a:p>
          <a:p>
            <a:pPr algn="just"/>
            <a:r>
              <a:rPr lang="cs-CZ" dirty="0"/>
              <a:t>Některé zde uvedené komunikační prostředky, např. Facebook, Skype, WhatsApp, Viber, jsou sice ideální pro chat v reálném čase, ale také mohou vyžadovat předání či zpřístupnění některých osobních údajů – soukromá telefonní čísla, soukromý e-mail a další. To není problém u žáků starších 15 let, kteří jej mohou poskytnout sami. U mladších žáků je ale třeba o tom komunikovat s rodiči a získat jejich souhlas alespoň vzdáleně (prostřednictvím příslušného modulu v Bakalářích, Škole online apod.);</a:t>
            </a:r>
          </a:p>
          <a:p>
            <a:pPr algn="just"/>
            <a:r>
              <a:rPr lang="cs-CZ" dirty="0"/>
              <a:t>Zároveň upozorňuji, že nelze po žácích bez rozdílu věku požadovat, aby doložili např. že doma skutečně cvičí (zadání z TEV) tak, že budou učitelům zasílat videa se svou rozcvičkou popř. jakékoliv fotografie dokládající, že se učí či splnili určitý úkol pokud na nich mají být zachyceni také oni (toto nemá žádná škola ošetřeno souhlasem, ten je vztažen na fotografie pořízené školou při aktivitách školy);          </a:t>
            </a:r>
          </a:p>
        </p:txBody>
      </p:sp>
    </p:spTree>
    <p:extLst>
      <p:ext uri="{BB962C8B-B14F-4D97-AF65-F5344CB8AC3E}">
        <p14:creationId xmlns:p14="http://schemas.microsoft.com/office/powerpoint/2010/main" val="4277486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59C82-E7DE-4235-AB89-3C9E651B60BA}"/>
              </a:ext>
            </a:extLst>
          </p:cNvPr>
          <p:cNvSpPr>
            <a:spLocks noGrp="1"/>
          </p:cNvSpPr>
          <p:nvPr>
            <p:ph type="title"/>
          </p:nvPr>
        </p:nvSpPr>
        <p:spPr/>
        <p:txBody>
          <a:bodyPr/>
          <a:lstStyle/>
          <a:p>
            <a:r>
              <a:rPr lang="cs-CZ" dirty="0"/>
              <a:t>Komunikace se žáky</a:t>
            </a:r>
          </a:p>
        </p:txBody>
      </p:sp>
      <p:sp>
        <p:nvSpPr>
          <p:cNvPr id="3" name="Zástupný obsah 2">
            <a:extLst>
              <a:ext uri="{FF2B5EF4-FFF2-40B4-BE49-F238E27FC236}">
                <a16:creationId xmlns:a16="http://schemas.microsoft.com/office/drawing/2014/main" id="{B055617E-26B1-490B-AADF-2943DBDBC24E}"/>
              </a:ext>
            </a:extLst>
          </p:cNvPr>
          <p:cNvSpPr>
            <a:spLocks noGrp="1"/>
          </p:cNvSpPr>
          <p:nvPr>
            <p:ph idx="1"/>
          </p:nvPr>
        </p:nvSpPr>
        <p:spPr>
          <a:xfrm>
            <a:off x="677334" y="1270000"/>
            <a:ext cx="8596668" cy="3880773"/>
          </a:xfrm>
        </p:spPr>
        <p:txBody>
          <a:bodyPr/>
          <a:lstStyle/>
          <a:p>
            <a:pPr algn="just"/>
            <a:r>
              <a:rPr lang="cs-CZ" dirty="0"/>
              <a:t>Po žácích bez rozdílu věku také nelze požadovat, aby se účastnili případných videokonferencí se zapnutou webovou kamerou, pokud tak učiní, pak jen dobrovolně.</a:t>
            </a:r>
          </a:p>
          <a:p>
            <a:pPr algn="just"/>
            <a:r>
              <a:rPr lang="cs-CZ" dirty="0"/>
              <a:t>Pokud se rozhodnete nyní nově žákům vytvořit školní e-mailové účty (Microsoft, Google..) je rychlejší a vhodnější pokud nejsou tvořeny plným jménem, např. místo </a:t>
            </a:r>
            <a:r>
              <a:rPr lang="cs-CZ" dirty="0">
                <a:hlinkClick r:id="rId2"/>
              </a:rPr>
              <a:t>Jan.novak@skola.cz</a:t>
            </a:r>
            <a:r>
              <a:rPr lang="cs-CZ" dirty="0"/>
              <a:t>. Doporučuji např. </a:t>
            </a:r>
            <a:r>
              <a:rPr lang="cs-CZ" dirty="0">
                <a:hlinkClick r:id="rId3"/>
              </a:rPr>
              <a:t>j.nov@skola.cz</a:t>
            </a:r>
            <a:r>
              <a:rPr lang="cs-CZ" dirty="0"/>
              <a:t> nebo </a:t>
            </a:r>
            <a:r>
              <a:rPr lang="cs-CZ" dirty="0">
                <a:hlinkClick r:id="rId4"/>
              </a:rPr>
              <a:t>novj@skola.cz</a:t>
            </a:r>
            <a:r>
              <a:rPr lang="cs-CZ" dirty="0"/>
              <a:t>, možné jsou samozřejmě další možnosti, např. v kombinaci s určitým číslem či písmenem (</a:t>
            </a:r>
            <a:r>
              <a:rPr lang="cs-CZ" dirty="0">
                <a:hlinkClick r:id="rId5"/>
              </a:rPr>
              <a:t>j.nov15@skola.cz</a:t>
            </a:r>
            <a:r>
              <a:rPr lang="cs-CZ" dirty="0"/>
              <a:t>), v tomto případě není třeba získávat od žáků ani rodičů souhlas a lze tedy snáze řešit potřebu komunikace se žáky.  </a:t>
            </a:r>
          </a:p>
        </p:txBody>
      </p:sp>
    </p:spTree>
    <p:extLst>
      <p:ext uri="{BB962C8B-B14F-4D97-AF65-F5344CB8AC3E}">
        <p14:creationId xmlns:p14="http://schemas.microsoft.com/office/powerpoint/2010/main" val="352905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815D2B-8E1C-4FFC-930B-E80C14540137}"/>
              </a:ext>
            </a:extLst>
          </p:cNvPr>
          <p:cNvSpPr>
            <a:spLocks noGrp="1"/>
          </p:cNvSpPr>
          <p:nvPr>
            <p:ph type="title"/>
          </p:nvPr>
        </p:nvSpPr>
        <p:spPr>
          <a:xfrm>
            <a:off x="677334" y="609600"/>
            <a:ext cx="9434854" cy="1320800"/>
          </a:xfrm>
        </p:spPr>
        <p:txBody>
          <a:bodyPr>
            <a:normAutofit fontScale="90000"/>
          </a:bodyPr>
          <a:lstStyle/>
          <a:p>
            <a:r>
              <a:rPr lang="cs-CZ" dirty="0"/>
              <a:t>Dodržujete doporučení svého zaměstnavatele?</a:t>
            </a:r>
            <a:br>
              <a:rPr lang="cs-CZ" dirty="0"/>
            </a:br>
            <a:endParaRPr lang="cs-CZ" dirty="0"/>
          </a:p>
        </p:txBody>
      </p:sp>
      <p:sp>
        <p:nvSpPr>
          <p:cNvPr id="4" name="Rectangle 18">
            <a:extLst>
              <a:ext uri="{FF2B5EF4-FFF2-40B4-BE49-F238E27FC236}">
                <a16:creationId xmlns:a16="http://schemas.microsoft.com/office/drawing/2014/main" id="{98532D49-EB0F-4F97-9003-F857FB36D990}"/>
              </a:ext>
            </a:extLst>
          </p:cNvPr>
          <p:cNvSpPr>
            <a:spLocks noGrp="1"/>
          </p:cNvSpPr>
          <p:nvPr>
            <p:ph idx="1"/>
          </p:nvPr>
        </p:nvSpPr>
        <p:spPr>
          <a:xfrm>
            <a:off x="677334" y="1930401"/>
            <a:ext cx="8596668" cy="4110962"/>
          </a:xfrm>
          <a:prstGeom prst="rect">
            <a:avLst/>
          </a:prstGeom>
          <a:ln>
            <a:noFill/>
          </a:ln>
        </p:spPr>
        <p:txBody>
          <a:bodyPr vert="horz" lIns="0" tIns="0" rIns="0" bIns="0" rtlCol="0">
            <a:noAutofit/>
          </a:bodyPr>
          <a:lstStyle/>
          <a:p>
            <a:pPr marL="0" indent="0">
              <a:buNone/>
            </a:pPr>
            <a:r>
              <a:rPr lang="cs-CZ" sz="2000" dirty="0">
                <a:solidFill>
                  <a:schemeClr val="tx1"/>
                </a:solidFill>
                <a:effectLst/>
                <a:ea typeface="Cambria Math" panose="02040503050406030204" pitchFamily="18" charset="0"/>
                <a:cs typeface="Cambria Math" panose="02040503050406030204" pitchFamily="18" charset="0"/>
              </a:rPr>
              <a:t>Aktuální situace nás nutí pracovat z domova. Internet je však plný nástrah  </a:t>
            </a:r>
            <a:r>
              <a:rPr lang="cs-CZ" sz="2000" dirty="0">
                <a:solidFill>
                  <a:schemeClr val="tx1"/>
                </a:solidFill>
              </a:rPr>
              <a:t>a kyberzločinci mohou nyní snadno využít Vaší sebemenší nepozornosti, proto:</a:t>
            </a:r>
          </a:p>
          <a:p>
            <a:pPr marL="82550" marR="28575" indent="-6350" algn="just">
              <a:lnSpc>
                <a:spcPct val="104000"/>
              </a:lnSpc>
              <a:spcAft>
                <a:spcPts val="1120"/>
              </a:spcAft>
            </a:pPr>
            <a:r>
              <a:rPr lang="cs-CZ" sz="2000" dirty="0">
                <a:solidFill>
                  <a:schemeClr val="tx1"/>
                </a:solidFill>
                <a:effectLst/>
                <a:ea typeface="Cambria Math" panose="02040503050406030204" pitchFamily="18" charset="0"/>
                <a:cs typeface="Cambria Math" panose="02040503050406030204" pitchFamily="18" charset="0"/>
              </a:rPr>
              <a:t> </a:t>
            </a:r>
            <a:r>
              <a:rPr lang="cs-CZ" sz="2000" dirty="0">
                <a:solidFill>
                  <a:schemeClr val="tx1"/>
                </a:solidFill>
              </a:rPr>
              <a:t>Neztrácejte obezřetnost! Můžete přijít o své osobní údaje, údaje žáků,  finance, ale také můžete ohrozit svou organizaci.</a:t>
            </a:r>
          </a:p>
          <a:p>
            <a:pPr marL="82550" marR="28575" indent="-6350" algn="just">
              <a:lnSpc>
                <a:spcPct val="104000"/>
              </a:lnSpc>
              <a:spcAft>
                <a:spcPts val="1120"/>
              </a:spcAft>
            </a:pPr>
            <a:r>
              <a:rPr lang="cs-CZ" sz="2000" dirty="0">
                <a:solidFill>
                  <a:schemeClr val="tx1"/>
                </a:solidFill>
              </a:rPr>
              <a:t>Zvýšený počet bezpečnostních incidentů je v tomto období bohužel již prokázaný.</a:t>
            </a:r>
          </a:p>
          <a:p>
            <a:pPr marL="82550" marR="28575" indent="-6350" algn="just">
              <a:lnSpc>
                <a:spcPct val="104000"/>
              </a:lnSpc>
              <a:spcAft>
                <a:spcPts val="1120"/>
              </a:spcAft>
            </a:pPr>
            <a:r>
              <a:rPr lang="cs-CZ" sz="2000" dirty="0">
                <a:solidFill>
                  <a:schemeClr val="tx1"/>
                </a:solidFill>
              </a:rPr>
              <a:t>Dodržujte, prosím, základní pravidla pro práci z domova. </a:t>
            </a:r>
          </a:p>
          <a:p>
            <a:pPr marL="82550" marR="28575" indent="-6350" algn="just">
              <a:lnSpc>
                <a:spcPct val="104000"/>
              </a:lnSpc>
              <a:spcAft>
                <a:spcPts val="1120"/>
              </a:spcAft>
            </a:pPr>
            <a:endParaRPr lang="cs-CZ" sz="2000" dirty="0">
              <a:solidFill>
                <a:srgbClr val="000000"/>
              </a:solidFill>
              <a:effectLst/>
              <a:latin typeface="Cambria Math" panose="02040503050406030204" pitchFamily="18" charset="0"/>
              <a:ea typeface="Cambria Math" panose="02040503050406030204" pitchFamily="18" charset="0"/>
              <a:cs typeface="Cambria Math" panose="02040503050406030204" pitchFamily="18" charset="0"/>
            </a:endParaRPr>
          </a:p>
        </p:txBody>
      </p:sp>
    </p:spTree>
    <p:extLst>
      <p:ext uri="{BB962C8B-B14F-4D97-AF65-F5344CB8AC3E}">
        <p14:creationId xmlns:p14="http://schemas.microsoft.com/office/powerpoint/2010/main" val="26371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4C1BE0-FA7A-4749-8B5A-E182ED72CAD8}"/>
              </a:ext>
            </a:extLst>
          </p:cNvPr>
          <p:cNvSpPr>
            <a:spLocks noGrp="1"/>
          </p:cNvSpPr>
          <p:nvPr>
            <p:ph type="title"/>
          </p:nvPr>
        </p:nvSpPr>
        <p:spPr>
          <a:xfrm>
            <a:off x="677334" y="609600"/>
            <a:ext cx="8596668" cy="851065"/>
          </a:xfrm>
        </p:spPr>
        <p:txBody>
          <a:bodyPr/>
          <a:lstStyle/>
          <a:p>
            <a:r>
              <a:rPr lang="cs-CZ" dirty="0"/>
              <a:t>Základní pravidla:</a:t>
            </a:r>
          </a:p>
        </p:txBody>
      </p:sp>
      <p:sp>
        <p:nvSpPr>
          <p:cNvPr id="3" name="Zástupný obsah 2">
            <a:extLst>
              <a:ext uri="{FF2B5EF4-FFF2-40B4-BE49-F238E27FC236}">
                <a16:creationId xmlns:a16="http://schemas.microsoft.com/office/drawing/2014/main" id="{BA14753A-17D8-45FA-8181-B8D9FB0781B0}"/>
              </a:ext>
            </a:extLst>
          </p:cNvPr>
          <p:cNvSpPr>
            <a:spLocks noGrp="1"/>
          </p:cNvSpPr>
          <p:nvPr>
            <p:ph idx="1"/>
          </p:nvPr>
        </p:nvSpPr>
        <p:spPr>
          <a:xfrm>
            <a:off x="677334" y="1757549"/>
            <a:ext cx="8596668" cy="4283814"/>
          </a:xfrm>
        </p:spPr>
        <p:txBody>
          <a:bodyPr/>
          <a:lstStyle/>
          <a:p>
            <a:pPr marL="0" indent="0">
              <a:buNone/>
            </a:pPr>
            <a:r>
              <a:rPr lang="cs-CZ" dirty="0"/>
              <a:t>Při práci v organizaci/ve škole Vás i PC chrání technologie, které doma nemusíte mít vůbec či aktualizované. Organizace udržuje firemní zařízení aktualizovaná a zabezpečená.</a:t>
            </a:r>
          </a:p>
          <a:p>
            <a:pPr marL="0" indent="0">
              <a:buNone/>
            </a:pPr>
            <a:r>
              <a:rPr lang="cs-CZ" dirty="0"/>
              <a:t> </a:t>
            </a:r>
          </a:p>
          <a:p>
            <a:pPr marL="0" indent="0">
              <a:buNone/>
            </a:pPr>
            <a:r>
              <a:rPr lang="cs-CZ" dirty="0"/>
              <a:t>Pokud pracujete mimo organizaci, tak více než kdy jindy dbejte na:</a:t>
            </a:r>
          </a:p>
          <a:p>
            <a:pPr lvl="0" fontAlgn="base"/>
            <a:r>
              <a:rPr lang="cs-CZ" dirty="0"/>
              <a:t>používání podporovaného operačního systému a jeho pravidelné aktualizace;</a:t>
            </a:r>
          </a:p>
          <a:p>
            <a:pPr lvl="0" fontAlgn="base"/>
            <a:r>
              <a:rPr lang="cs-CZ" dirty="0"/>
              <a:t>používání aktualizovaného antivirového programu;</a:t>
            </a:r>
          </a:p>
          <a:p>
            <a:pPr lvl="0" fontAlgn="base"/>
            <a:r>
              <a:rPr lang="cs-CZ" dirty="0"/>
              <a:t>pokud máte k dispozici VPN připojení, vždy jej používejte. VPN zajistí šifrovanou komunikaci mezi vaším osobním počítačem a organizací.</a:t>
            </a:r>
          </a:p>
          <a:p>
            <a:endParaRPr lang="cs-CZ" dirty="0"/>
          </a:p>
        </p:txBody>
      </p:sp>
    </p:spTree>
    <p:extLst>
      <p:ext uri="{BB962C8B-B14F-4D97-AF65-F5344CB8AC3E}">
        <p14:creationId xmlns:p14="http://schemas.microsoft.com/office/powerpoint/2010/main" val="72053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5281C3-08F4-4D42-868A-44716DD9FFD2}"/>
              </a:ext>
            </a:extLst>
          </p:cNvPr>
          <p:cNvSpPr>
            <a:spLocks noGrp="1"/>
          </p:cNvSpPr>
          <p:nvPr>
            <p:ph type="title"/>
          </p:nvPr>
        </p:nvSpPr>
        <p:spPr/>
        <p:txBody>
          <a:bodyPr>
            <a:normAutofit fontScale="90000"/>
          </a:bodyPr>
          <a:lstStyle/>
          <a:p>
            <a:r>
              <a:rPr lang="cs-CZ" dirty="0"/>
              <a:t>Práce z domova a delší čas trávený doma může lákat k většímu brouzdání na Internetu, proto: </a:t>
            </a:r>
            <a:br>
              <a:rPr lang="cs-CZ" dirty="0"/>
            </a:br>
            <a:endParaRPr lang="cs-CZ" dirty="0"/>
          </a:p>
        </p:txBody>
      </p:sp>
      <p:sp>
        <p:nvSpPr>
          <p:cNvPr id="3" name="Zástupný obsah 2">
            <a:extLst>
              <a:ext uri="{FF2B5EF4-FFF2-40B4-BE49-F238E27FC236}">
                <a16:creationId xmlns:a16="http://schemas.microsoft.com/office/drawing/2014/main" id="{5001908A-4D59-4C9A-8BEF-162B81671537}"/>
              </a:ext>
            </a:extLst>
          </p:cNvPr>
          <p:cNvSpPr>
            <a:spLocks noGrp="1"/>
          </p:cNvSpPr>
          <p:nvPr>
            <p:ph idx="1"/>
          </p:nvPr>
        </p:nvSpPr>
        <p:spPr/>
        <p:txBody>
          <a:bodyPr>
            <a:normAutofit fontScale="92500" lnSpcReduction="10000"/>
          </a:bodyPr>
          <a:lstStyle/>
          <a:p>
            <a:r>
              <a:rPr lang="cs-CZ" dirty="0"/>
              <a:t>věnujte zvýšenou pozornost Vašemu surfování po Internetu;</a:t>
            </a:r>
          </a:p>
          <a:p>
            <a:r>
              <a:rPr lang="cs-CZ" dirty="0"/>
              <a:t>lehkomyslné brouzdání zvyšuje pravděpodobnost stažení škodlivého SW, který může napadnout Váš počítač a následně také počítače ve Vaší organizaci.</a:t>
            </a:r>
          </a:p>
          <a:p>
            <a:pPr marL="0" indent="0">
              <a:buNone/>
            </a:pPr>
            <a:r>
              <a:rPr lang="cs-CZ" b="1" dirty="0">
                <a:solidFill>
                  <a:srgbClr val="0070C0"/>
                </a:solidFill>
              </a:rPr>
              <a:t>Co takový škodlivý kód může na vašem počítači napáchat?</a:t>
            </a:r>
          </a:p>
          <a:p>
            <a:r>
              <a:rPr lang="cs-CZ" dirty="0"/>
              <a:t>zpomalit jeho chod;</a:t>
            </a:r>
          </a:p>
          <a:p>
            <a:r>
              <a:rPr lang="cs-CZ" dirty="0"/>
              <a:t>smazat data z počítače;</a:t>
            </a:r>
          </a:p>
          <a:p>
            <a:r>
              <a:rPr lang="cs-CZ" dirty="0"/>
              <a:t>zašifrovat data a celý disk;</a:t>
            </a:r>
          </a:p>
          <a:p>
            <a:r>
              <a:rPr lang="cs-CZ" dirty="0"/>
              <a:t>odeslat data mimo Vaši kontrolu;</a:t>
            </a:r>
          </a:p>
          <a:p>
            <a:r>
              <a:rPr lang="cs-CZ" dirty="0"/>
              <a:t>získat vaše přihlašovací údaje a zneužívat je;</a:t>
            </a:r>
          </a:p>
          <a:p>
            <a:r>
              <a:rPr lang="cs-CZ" dirty="0"/>
              <a:t>zprostředkovaně zasáhnout i síť organizace do které se z domova připojujete  </a:t>
            </a:r>
          </a:p>
          <a:p>
            <a:r>
              <a:rPr lang="cs-CZ" dirty="0"/>
              <a:t>a mnoho dalšího …</a:t>
            </a:r>
          </a:p>
        </p:txBody>
      </p:sp>
    </p:spTree>
    <p:extLst>
      <p:ext uri="{BB962C8B-B14F-4D97-AF65-F5344CB8AC3E}">
        <p14:creationId xmlns:p14="http://schemas.microsoft.com/office/powerpoint/2010/main" val="1226824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0AECF-2413-4A6B-B1A2-2CDAD2AF4F32}"/>
              </a:ext>
            </a:extLst>
          </p:cNvPr>
          <p:cNvSpPr>
            <a:spLocks noGrp="1"/>
          </p:cNvSpPr>
          <p:nvPr>
            <p:ph type="title"/>
          </p:nvPr>
        </p:nvSpPr>
        <p:spPr>
          <a:xfrm>
            <a:off x="677334" y="609600"/>
            <a:ext cx="8596668" cy="957943"/>
          </a:xfrm>
        </p:spPr>
        <p:txBody>
          <a:bodyPr/>
          <a:lstStyle/>
          <a:p>
            <a:r>
              <a:rPr lang="cs-CZ" dirty="0"/>
              <a:t>Jak neskočit podvodníkům na špek?</a:t>
            </a:r>
          </a:p>
        </p:txBody>
      </p:sp>
      <p:sp>
        <p:nvSpPr>
          <p:cNvPr id="3" name="Zástupný obsah 2">
            <a:extLst>
              <a:ext uri="{FF2B5EF4-FFF2-40B4-BE49-F238E27FC236}">
                <a16:creationId xmlns:a16="http://schemas.microsoft.com/office/drawing/2014/main" id="{66EC2752-2B12-47E0-B468-BD5F0A6DCE22}"/>
              </a:ext>
            </a:extLst>
          </p:cNvPr>
          <p:cNvSpPr>
            <a:spLocks noGrp="1"/>
          </p:cNvSpPr>
          <p:nvPr>
            <p:ph idx="1"/>
          </p:nvPr>
        </p:nvSpPr>
        <p:spPr>
          <a:xfrm>
            <a:off x="677334" y="1745673"/>
            <a:ext cx="8596668" cy="4295689"/>
          </a:xfrm>
        </p:spPr>
        <p:txBody>
          <a:bodyPr>
            <a:normAutofit/>
          </a:bodyPr>
          <a:lstStyle/>
          <a:p>
            <a:pPr marL="0" indent="0">
              <a:buNone/>
            </a:pPr>
            <a:r>
              <a:rPr lang="cs-CZ" dirty="0">
                <a:solidFill>
                  <a:srgbClr val="0070C0"/>
                </a:solidFill>
              </a:rPr>
              <a:t>Obdrželi jste e-mail s podivnou žádostí? Měli jste podezřelý telefonát?</a:t>
            </a:r>
          </a:p>
          <a:p>
            <a:pPr algn="just"/>
            <a:r>
              <a:rPr lang="cs-CZ" dirty="0"/>
              <a:t>Pokud ano, pak se mohlo jednat o útok některou z metod sociálního inženýrství. Jedná se o techniku, kdy se útočník snaží získat citlivé údaje či se Vás snaží přimět k nějaké aktivitě, například ke kliknutí na nějaký odkaz.</a:t>
            </a:r>
          </a:p>
          <a:p>
            <a:pPr marL="0" indent="0">
              <a:buNone/>
            </a:pPr>
            <a:r>
              <a:rPr lang="cs-CZ" dirty="0"/>
              <a:t>Jednoduše řečeno, útočník rybaří (odborně </a:t>
            </a:r>
            <a:r>
              <a:rPr lang="cs-CZ" dirty="0" err="1"/>
              <a:t>phishing</a:t>
            </a:r>
            <a:r>
              <a:rPr lang="cs-CZ" dirty="0"/>
              <a:t>). </a:t>
            </a:r>
          </a:p>
          <a:p>
            <a:pPr marL="0" indent="0">
              <a:buNone/>
            </a:pPr>
            <a:r>
              <a:rPr lang="cs-CZ" dirty="0"/>
              <a:t>K úspěšnému rybaření ovšem potřebuje Vaši součinnost (chytnout na háček). </a:t>
            </a:r>
          </a:p>
          <a:p>
            <a:pPr marL="0" indent="0">
              <a:buNone/>
            </a:pPr>
            <a:r>
              <a:rPr lang="cs-CZ" dirty="0"/>
              <a:t>Proto se, prosím, snažte nepolevovat ve své pozornosti i v této náročné době, mohlo by se Vám to nevyplatit a zprostředkovaně by díky Vašemu osobnímu PC mohla být ohrožena také organizace.</a:t>
            </a:r>
          </a:p>
        </p:txBody>
      </p:sp>
    </p:spTree>
    <p:extLst>
      <p:ext uri="{BB962C8B-B14F-4D97-AF65-F5344CB8AC3E}">
        <p14:creationId xmlns:p14="http://schemas.microsoft.com/office/powerpoint/2010/main" val="2383895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C37AED-C16C-4462-A6A7-2FA07361FAC4}"/>
              </a:ext>
            </a:extLst>
          </p:cNvPr>
          <p:cNvSpPr>
            <a:spLocks noGrp="1"/>
          </p:cNvSpPr>
          <p:nvPr>
            <p:ph type="title"/>
          </p:nvPr>
        </p:nvSpPr>
        <p:spPr/>
        <p:txBody>
          <a:bodyPr/>
          <a:lstStyle/>
          <a:p>
            <a:r>
              <a:rPr lang="cs-CZ" dirty="0"/>
              <a:t>Jak se vyvarovat </a:t>
            </a:r>
            <a:r>
              <a:rPr lang="cs-CZ" dirty="0" err="1"/>
              <a:t>phishingového</a:t>
            </a:r>
            <a:r>
              <a:rPr lang="cs-CZ" dirty="0"/>
              <a:t> útoku?</a:t>
            </a:r>
          </a:p>
        </p:txBody>
      </p:sp>
      <p:sp>
        <p:nvSpPr>
          <p:cNvPr id="3" name="Zástupný obsah 2">
            <a:extLst>
              <a:ext uri="{FF2B5EF4-FFF2-40B4-BE49-F238E27FC236}">
                <a16:creationId xmlns:a16="http://schemas.microsoft.com/office/drawing/2014/main" id="{E89C39A2-A319-4D8D-94FF-442A8076B194}"/>
              </a:ext>
            </a:extLst>
          </p:cNvPr>
          <p:cNvSpPr>
            <a:spLocks noGrp="1"/>
          </p:cNvSpPr>
          <p:nvPr>
            <p:ph idx="1"/>
          </p:nvPr>
        </p:nvSpPr>
        <p:spPr/>
        <p:txBody>
          <a:bodyPr>
            <a:normAutofit fontScale="92500" lnSpcReduction="20000"/>
          </a:bodyPr>
          <a:lstStyle/>
          <a:p>
            <a:r>
              <a:rPr lang="cs-CZ" dirty="0"/>
              <a:t>U e-mailů kontrolujte odesílatele. Zpravidla je využívána podobná adresa místo běžné. Např. místo info@seznam.cz bude adresa info@sezna</a:t>
            </a:r>
            <a:r>
              <a:rPr lang="cs-CZ" dirty="0">
                <a:solidFill>
                  <a:srgbClr val="FF0000"/>
                </a:solidFill>
              </a:rPr>
              <a:t>a</a:t>
            </a:r>
            <a:r>
              <a:rPr lang="cs-CZ" dirty="0"/>
              <a:t>m.cz.</a:t>
            </a:r>
          </a:p>
          <a:p>
            <a:r>
              <a:rPr lang="cs-CZ" dirty="0"/>
              <a:t>I jediný změněný znak (písmeno, číslo, atd.) znamená úplně jinou adresu! Takové zprávy byste měli ignorovat a přesunout je do nevyžádané pošty. Případně se můžete dotázat odborníka či Vašeho správce IT na pravost adres.</a:t>
            </a:r>
          </a:p>
          <a:p>
            <a:r>
              <a:rPr lang="cs-CZ" dirty="0"/>
              <a:t>Kontrolujte obsah emailu a nedůvěřujte přílohám, u podezřelých e-mailů je v žádném případě neotevírejte.</a:t>
            </a:r>
          </a:p>
          <a:p>
            <a:r>
              <a:rPr lang="cs-CZ" dirty="0"/>
              <a:t>Pokud Vás obsah nutí kliknout na odkaz, buďte obezřetní. </a:t>
            </a:r>
          </a:p>
          <a:p>
            <a:pPr marL="0" indent="0">
              <a:buNone/>
            </a:pPr>
            <a:r>
              <a:rPr lang="cs-CZ" dirty="0">
                <a:solidFill>
                  <a:srgbClr val="0070C0"/>
                </a:solidFill>
              </a:rPr>
              <a:t>Falešné zprávy i internetové stránky zpravidla vypadají podobně jako ty, za které se    vydávají.</a:t>
            </a:r>
          </a:p>
          <a:p>
            <a:r>
              <a:rPr lang="cs-CZ" dirty="0"/>
              <a:t>Pokud si nejste jisti, zda na odkaz ve Vaší poště kliknout, raději na nic neklikejte ani na zprávu neodpovídejte, v žádném případě touto formou neposkytujte žádné osobní údaje či přístupové údaje např. k internetovému bankovnictví. Původ zprávy si také můžete ověřit telefonicky u odesilatele.</a:t>
            </a:r>
          </a:p>
          <a:p>
            <a:endParaRPr lang="cs-CZ" dirty="0"/>
          </a:p>
        </p:txBody>
      </p:sp>
    </p:spTree>
    <p:extLst>
      <p:ext uri="{BB962C8B-B14F-4D97-AF65-F5344CB8AC3E}">
        <p14:creationId xmlns:p14="http://schemas.microsoft.com/office/powerpoint/2010/main" val="99084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5F4FC5-58BA-48A2-AB58-5451C10ED11B}"/>
              </a:ext>
            </a:extLst>
          </p:cNvPr>
          <p:cNvSpPr>
            <a:spLocks noGrp="1"/>
          </p:cNvSpPr>
          <p:nvPr>
            <p:ph type="title"/>
          </p:nvPr>
        </p:nvSpPr>
        <p:spPr>
          <a:xfrm>
            <a:off x="677334" y="609600"/>
            <a:ext cx="8596668" cy="708562"/>
          </a:xfrm>
        </p:spPr>
        <p:txBody>
          <a:bodyPr>
            <a:normAutofit/>
          </a:bodyPr>
          <a:lstStyle/>
          <a:p>
            <a:pPr algn="just"/>
            <a:r>
              <a:rPr lang="cs-CZ" dirty="0"/>
              <a:t>Jak se bezpečně chovat na internetu?</a:t>
            </a:r>
          </a:p>
        </p:txBody>
      </p:sp>
      <p:sp>
        <p:nvSpPr>
          <p:cNvPr id="3" name="Zástupný obsah 2">
            <a:extLst>
              <a:ext uri="{FF2B5EF4-FFF2-40B4-BE49-F238E27FC236}">
                <a16:creationId xmlns:a16="http://schemas.microsoft.com/office/drawing/2014/main" id="{FA20108A-BFC1-4FA0-B58A-AA0BF8ACA00C}"/>
              </a:ext>
            </a:extLst>
          </p:cNvPr>
          <p:cNvSpPr>
            <a:spLocks noGrp="1"/>
          </p:cNvSpPr>
          <p:nvPr>
            <p:ph idx="1"/>
          </p:nvPr>
        </p:nvSpPr>
        <p:spPr>
          <a:xfrm>
            <a:off x="677334" y="1318162"/>
            <a:ext cx="8596668" cy="5118263"/>
          </a:xfrm>
        </p:spPr>
        <p:txBody>
          <a:bodyPr>
            <a:normAutofit lnSpcReduction="10000"/>
          </a:bodyPr>
          <a:lstStyle/>
          <a:p>
            <a:pPr marL="0" indent="0">
              <a:buNone/>
            </a:pPr>
            <a:r>
              <a:rPr lang="cs-CZ" dirty="0"/>
              <a:t>Nevyužívejte služební e-mailovou adresu k soukromým účelů.</a:t>
            </a:r>
          </a:p>
          <a:p>
            <a:r>
              <a:rPr lang="cs-CZ" dirty="0"/>
              <a:t>Snížíte tím možnost zneužití e-mailové adresy.</a:t>
            </a:r>
          </a:p>
          <a:p>
            <a:pPr marL="0" indent="0">
              <a:buNone/>
            </a:pPr>
            <a:r>
              <a:rPr lang="cs-CZ" b="1" dirty="0"/>
              <a:t>NIKDY</a:t>
            </a:r>
            <a:r>
              <a:rPr lang="cs-CZ" dirty="0"/>
              <a:t> nestahujte programy, filmy, hudbu, hry, fotografie na služební počítač.</a:t>
            </a:r>
          </a:p>
          <a:p>
            <a:r>
              <a:rPr lang="cs-CZ" dirty="0"/>
              <a:t>Snížíte riziko stažení škodlivého programu.</a:t>
            </a:r>
          </a:p>
          <a:p>
            <a:pPr marL="0" indent="0" algn="just">
              <a:buNone/>
            </a:pPr>
            <a:r>
              <a:rPr lang="cs-CZ" dirty="0"/>
              <a:t>Kontrolujte, že navštěvované stránky mají http</a:t>
            </a:r>
            <a:r>
              <a:rPr lang="cs-CZ" dirty="0">
                <a:solidFill>
                  <a:srgbClr val="FF0000"/>
                </a:solidFill>
              </a:rPr>
              <a:t>s</a:t>
            </a:r>
            <a:r>
              <a:rPr lang="cs-CZ" dirty="0"/>
              <a:t> certifikát – šifrování komunikace – poznáte právě podle písmena s, nebo symbolu známku v levé části příkazního řádku, také se zde objevuje nezabezpečeno, není-li komunikace se stránkami bezpečnostním certifikátem šifrována. </a:t>
            </a:r>
          </a:p>
          <a:p>
            <a:pPr algn="just"/>
            <a:r>
              <a:rPr lang="cs-CZ" dirty="0"/>
              <a:t>Vaši komunikaci u zabezpečených stránek bude obtížnější odposlechnout. Zabezpečení je nutné sledovat u webů, jejichž prostřednictvím komunikace probíhá (e-shop, banka), méně významná je u webů, které plní primárně informační funkci – např. škola. </a:t>
            </a:r>
          </a:p>
          <a:p>
            <a:pPr marL="0" indent="0">
              <a:buNone/>
            </a:pPr>
            <a:r>
              <a:rPr lang="cs-CZ" dirty="0">
                <a:solidFill>
                  <a:srgbClr val="0070C0"/>
                </a:solidFill>
              </a:rPr>
              <a:t>Pro soukromé účely nevyužívejte heslo, které používáte v práci a naopak! </a:t>
            </a:r>
            <a:endParaRPr lang="cs-CZ" dirty="0">
              <a:solidFill>
                <a:srgbClr val="FF0000"/>
              </a:solidFill>
            </a:endParaRPr>
          </a:p>
          <a:p>
            <a:pPr marL="0" indent="0">
              <a:buNone/>
            </a:pPr>
            <a:r>
              <a:rPr lang="cs-CZ" dirty="0">
                <a:solidFill>
                  <a:srgbClr val="FF0000"/>
                </a:solidFill>
              </a:rPr>
              <a:t>Základem je silné heslo, viz např. Skákal pes přes oves si pamatujeme všichni, lze použít pro zapamatování hesla </a:t>
            </a:r>
            <a:r>
              <a:rPr lang="cs-CZ" dirty="0" err="1">
                <a:solidFill>
                  <a:srgbClr val="FF0000"/>
                </a:solidFill>
                <a:effectLst>
                  <a:outerShdw blurRad="38100" dist="38100" dir="2700000" algn="tl">
                    <a:srgbClr val="000000">
                      <a:alpha val="43137"/>
                    </a:srgbClr>
                  </a:outerShdw>
                </a:effectLst>
              </a:rPr>
              <a:t>Sppo</a:t>
            </a:r>
            <a:r>
              <a:rPr lang="cs-CZ" dirty="0">
                <a:solidFill>
                  <a:srgbClr val="FF0000"/>
                </a:solidFill>
              </a:rPr>
              <a:t>, pro zvýšení síly hesla lze doplnit ještě nějaké číslo či znak, např. Sppo25!  </a:t>
            </a:r>
            <a:r>
              <a:rPr lang="cs-CZ" dirty="0">
                <a:solidFill>
                  <a:srgbClr val="FF0000"/>
                </a:solidFill>
                <a:effectLst>
                  <a:outerShdw blurRad="38100" dist="38100" dir="2700000" algn="tl">
                    <a:srgbClr val="000000">
                      <a:alpha val="43137"/>
                    </a:srgbClr>
                  </a:outerShdw>
                </a:effectLst>
              </a:rPr>
              <a:t> </a:t>
            </a:r>
            <a:r>
              <a:rPr lang="cs-CZ" dirty="0">
                <a:solidFill>
                  <a:srgbClr val="FF0000"/>
                </a:solidFill>
              </a:rPr>
              <a:t>   </a:t>
            </a:r>
            <a:endParaRPr lang="cs-CZ" dirty="0">
              <a:solidFill>
                <a:srgbClr val="0070C0"/>
              </a:solidFill>
            </a:endParaRPr>
          </a:p>
          <a:p>
            <a:endParaRPr lang="cs-CZ" dirty="0"/>
          </a:p>
          <a:p>
            <a:endParaRPr lang="cs-CZ" dirty="0"/>
          </a:p>
          <a:p>
            <a:endParaRPr lang="cs-CZ" dirty="0"/>
          </a:p>
        </p:txBody>
      </p:sp>
    </p:spTree>
    <p:extLst>
      <p:ext uri="{BB962C8B-B14F-4D97-AF65-F5344CB8AC3E}">
        <p14:creationId xmlns:p14="http://schemas.microsoft.com/office/powerpoint/2010/main" val="70282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B609E6-C8A1-4B6E-87BE-B96BAC893769}"/>
              </a:ext>
            </a:extLst>
          </p:cNvPr>
          <p:cNvSpPr>
            <a:spLocks noGrp="1"/>
          </p:cNvSpPr>
          <p:nvPr>
            <p:ph type="title"/>
          </p:nvPr>
        </p:nvSpPr>
        <p:spPr>
          <a:xfrm>
            <a:off x="677334" y="609600"/>
            <a:ext cx="8596668" cy="839190"/>
          </a:xfrm>
        </p:spPr>
        <p:txBody>
          <a:bodyPr/>
          <a:lstStyle/>
          <a:p>
            <a:r>
              <a:rPr lang="cs-CZ" dirty="0"/>
              <a:t>Zabezpečení domácí Wi-Fi sítě</a:t>
            </a:r>
          </a:p>
        </p:txBody>
      </p:sp>
      <p:sp>
        <p:nvSpPr>
          <p:cNvPr id="3" name="Zástupný obsah 2">
            <a:extLst>
              <a:ext uri="{FF2B5EF4-FFF2-40B4-BE49-F238E27FC236}">
                <a16:creationId xmlns:a16="http://schemas.microsoft.com/office/drawing/2014/main" id="{C2D6B3EA-507A-4B71-B06D-156A822BE229}"/>
              </a:ext>
            </a:extLst>
          </p:cNvPr>
          <p:cNvSpPr>
            <a:spLocks noGrp="1"/>
          </p:cNvSpPr>
          <p:nvPr>
            <p:ph idx="1"/>
          </p:nvPr>
        </p:nvSpPr>
        <p:spPr>
          <a:xfrm>
            <a:off x="677334" y="1805049"/>
            <a:ext cx="8596668" cy="4236313"/>
          </a:xfrm>
        </p:spPr>
        <p:txBody>
          <a:bodyPr/>
          <a:lstStyle/>
          <a:p>
            <a:pPr marL="0" indent="0">
              <a:buNone/>
            </a:pPr>
            <a:r>
              <a:rPr lang="cs-CZ" dirty="0"/>
              <a:t>Zabraňte neoprávněným osobám přistupovat do domácí Wi-Fi sítě.</a:t>
            </a:r>
          </a:p>
          <a:p>
            <a:endParaRPr lang="cs-CZ" dirty="0"/>
          </a:p>
          <a:p>
            <a:pPr marL="0" indent="0" algn="just">
              <a:buNone/>
            </a:pPr>
            <a:r>
              <a:rPr lang="cs-CZ" dirty="0"/>
              <a:t>Jak zabezpečit Vaši Wi-Fi síť?</a:t>
            </a:r>
          </a:p>
          <a:p>
            <a:pPr algn="just"/>
            <a:r>
              <a:rPr lang="cs-CZ" dirty="0"/>
              <a:t>Udržujte aktualizovaný SW v modemu/routeru. Dodržujte doporučení výrobce.</a:t>
            </a:r>
          </a:p>
          <a:p>
            <a:pPr algn="just"/>
            <a:r>
              <a:rPr lang="cs-CZ" dirty="0"/>
              <a:t>Změňte název sítě (SSID) z výroby na Vaše vlastní a síť skryjte.</a:t>
            </a:r>
          </a:p>
          <a:p>
            <a:pPr algn="just"/>
            <a:r>
              <a:rPr lang="cs-CZ" dirty="0"/>
              <a:t>Změňte z přednastaveného hesla výrobce na své vlastní heslo.</a:t>
            </a:r>
          </a:p>
          <a:p>
            <a:pPr algn="just"/>
            <a:r>
              <a:rPr lang="cs-CZ" dirty="0"/>
              <a:t>Pro bezpečný přístup do sítě používejte bezpečné protokoly WPA2 nebo WPA3.</a:t>
            </a:r>
          </a:p>
          <a:p>
            <a:pPr algn="just"/>
            <a:r>
              <a:rPr lang="cs-CZ" dirty="0"/>
              <a:t>Vyšší úroveň zabezpečení: povolte jen MAC adresy, které mohou k Vaší síti přistupovat.</a:t>
            </a:r>
          </a:p>
        </p:txBody>
      </p:sp>
    </p:spTree>
    <p:extLst>
      <p:ext uri="{BB962C8B-B14F-4D97-AF65-F5344CB8AC3E}">
        <p14:creationId xmlns:p14="http://schemas.microsoft.com/office/powerpoint/2010/main" val="1138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091AA1-E1C5-439D-A6AB-2496D9B24752}"/>
              </a:ext>
            </a:extLst>
          </p:cNvPr>
          <p:cNvSpPr>
            <a:spLocks noGrp="1"/>
          </p:cNvSpPr>
          <p:nvPr>
            <p:ph type="title"/>
          </p:nvPr>
        </p:nvSpPr>
        <p:spPr/>
        <p:txBody>
          <a:bodyPr/>
          <a:lstStyle/>
          <a:p>
            <a:r>
              <a:rPr lang="cs-CZ" dirty="0"/>
              <a:t>Karanténa v praxi</a:t>
            </a:r>
          </a:p>
        </p:txBody>
      </p:sp>
      <p:sp>
        <p:nvSpPr>
          <p:cNvPr id="3" name="Zástupný obsah 2">
            <a:extLst>
              <a:ext uri="{FF2B5EF4-FFF2-40B4-BE49-F238E27FC236}">
                <a16:creationId xmlns:a16="http://schemas.microsoft.com/office/drawing/2014/main" id="{027A6D6E-B693-4F52-B60C-3D0544FED298}"/>
              </a:ext>
            </a:extLst>
          </p:cNvPr>
          <p:cNvSpPr>
            <a:spLocks noGrp="1"/>
          </p:cNvSpPr>
          <p:nvPr>
            <p:ph idx="1"/>
          </p:nvPr>
        </p:nvSpPr>
        <p:spPr>
          <a:xfrm>
            <a:off x="677334" y="1235034"/>
            <a:ext cx="8596668" cy="5510149"/>
          </a:xfrm>
        </p:spPr>
        <p:txBody>
          <a:bodyPr>
            <a:normAutofit fontScale="92500" lnSpcReduction="10000"/>
          </a:bodyPr>
          <a:lstStyle/>
          <a:p>
            <a:pPr marL="0" indent="0" algn="just">
              <a:buNone/>
            </a:pPr>
            <a:r>
              <a:rPr lang="cs-CZ" dirty="0"/>
              <a:t>Pokud využíváte více volného času pro nákupy prostřednictvím Internetu, stahování filmů a hudby, je jedno, zda na pevném počítači, notebooku, tabletu či chytrém telefonu:</a:t>
            </a:r>
          </a:p>
          <a:p>
            <a:r>
              <a:rPr lang="cs-CZ" dirty="0"/>
              <a:t>Nakupujte pouze na ověřených e-shopech, používejte bezpečné metody on-line plateb, aktuálně pozor zejména při nákupu roušek, zde jsou </a:t>
            </a:r>
            <a:r>
              <a:rPr lang="cs-CZ"/>
              <a:t>časté podvody; </a:t>
            </a:r>
            <a:endParaRPr lang="cs-CZ" dirty="0"/>
          </a:p>
          <a:p>
            <a:r>
              <a:rPr lang="cs-CZ" dirty="0"/>
              <a:t>Ověřte si, že nezadáváte předplatné určitých služeb, pokud o ně nemáte zájem a využíváte pouze na zkoušku zdarma, jde o častý fígl některých obchodníků – antiviry, Netflix, Spotify..).</a:t>
            </a:r>
          </a:p>
          <a:p>
            <a:r>
              <a:rPr lang="cs-CZ" dirty="0"/>
              <a:t>U služeb spojených s uživatelským účtem volte silné heslo, není výjimkou </a:t>
            </a:r>
            <a:r>
              <a:rPr lang="cs-CZ" dirty="0" err="1"/>
              <a:t>hacknutí</a:t>
            </a:r>
            <a:r>
              <a:rPr lang="cs-CZ" dirty="0"/>
              <a:t> účtu, kdy Vy platíte za služby a následně je užívá někdo jiný.    </a:t>
            </a:r>
          </a:p>
          <a:p>
            <a:pPr marL="0" indent="0">
              <a:buNone/>
            </a:pPr>
            <a:r>
              <a:rPr lang="cs-CZ" dirty="0"/>
              <a:t>Seznam rizikových e-shopů</a:t>
            </a:r>
          </a:p>
          <a:p>
            <a:r>
              <a:rPr lang="cs-CZ" dirty="0">
                <a:hlinkClick r:id="rId2"/>
              </a:rPr>
              <a:t>https://www.coi.cz/pro-spotrebitele/rizikove-e-shopy/</a:t>
            </a:r>
            <a:endParaRPr lang="cs-CZ" dirty="0"/>
          </a:p>
          <a:p>
            <a:pPr marL="0" indent="0">
              <a:buNone/>
            </a:pPr>
            <a:r>
              <a:rPr lang="cs-CZ" dirty="0"/>
              <a:t>I na soukromém PC byste se měli vyhnout nedůvěryhodným serverům. I když se soubor může zdát jako skutečný film, může obsahovat škodlivý kód, který kyberzločincům otevře přístup do Vašeho počítače.</a:t>
            </a:r>
          </a:p>
          <a:p>
            <a:pPr marL="0" indent="0">
              <a:buNone/>
            </a:pPr>
            <a:r>
              <a:rPr lang="cs-CZ" dirty="0"/>
              <a:t>Nestahujte programy, filmy, hry a hudbu na služební počítač.</a:t>
            </a:r>
          </a:p>
          <a:p>
            <a:pPr marL="0" indent="0">
              <a:buNone/>
            </a:pPr>
            <a:r>
              <a:rPr lang="cs-CZ" dirty="0"/>
              <a:t>Nepouštějte třetí osoby (ani rodinné příslušníky) k otevřeným služebním aplikacím. Po ukončení práce se vždy řádně odhlaste ze všech služebních aplikací. </a:t>
            </a:r>
          </a:p>
          <a:p>
            <a:pPr marL="0" indent="0">
              <a:buNone/>
            </a:pPr>
            <a:endParaRPr lang="cs-CZ" dirty="0"/>
          </a:p>
        </p:txBody>
      </p:sp>
    </p:spTree>
    <p:extLst>
      <p:ext uri="{BB962C8B-B14F-4D97-AF65-F5344CB8AC3E}">
        <p14:creationId xmlns:p14="http://schemas.microsoft.com/office/powerpoint/2010/main" val="3544104464"/>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216</TotalTime>
  <Words>1339</Words>
  <Application>Microsoft Office PowerPoint</Application>
  <PresentationFormat>Širokoúhlá obrazovka</PresentationFormat>
  <Paragraphs>74</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Cambria Math</vt:lpstr>
      <vt:lpstr>Trebuchet MS</vt:lpstr>
      <vt:lpstr>Wingdings 3</vt:lpstr>
      <vt:lpstr>Fazeta</vt:lpstr>
      <vt:lpstr>Bezpečné chování při práci z domova   Komunikace se žáky </vt:lpstr>
      <vt:lpstr>Dodržujete doporučení svého zaměstnavatele? </vt:lpstr>
      <vt:lpstr>Základní pravidla:</vt:lpstr>
      <vt:lpstr>Práce z domova a delší čas trávený doma může lákat k většímu brouzdání na Internetu, proto:  </vt:lpstr>
      <vt:lpstr>Jak neskočit podvodníkům na špek?</vt:lpstr>
      <vt:lpstr>Jak se vyvarovat phishingového útoku?</vt:lpstr>
      <vt:lpstr>Jak se bezpečně chovat na internetu?</vt:lpstr>
      <vt:lpstr>Zabezpečení domácí Wi-Fi sítě</vt:lpstr>
      <vt:lpstr>Karanténa v praxi</vt:lpstr>
      <vt:lpstr>Komunikace se žáky</vt:lpstr>
      <vt:lpstr>Komunikace se žáky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Bezpečné chování při práci z domova</dc:title>
  <dc:creator>Eva Smidova</dc:creator>
  <cp:lastModifiedBy>xxxx</cp:lastModifiedBy>
  <cp:revision>19</cp:revision>
  <dcterms:created xsi:type="dcterms:W3CDTF">2020-03-25T08:27:11Z</dcterms:created>
  <dcterms:modified xsi:type="dcterms:W3CDTF">2020-03-25T12:59:04Z</dcterms:modified>
</cp:coreProperties>
</file>